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6" d="100"/>
          <a:sy n="86" d="100"/>
        </p:scale>
        <p:origin x="-7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6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10274936" y="6407944"/>
            <a:ext cx="1254760" cy="36576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8/14/2017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0" y="6492880"/>
            <a:ext cx="4876800" cy="323015"/>
          </a:xfrm>
        </p:spPr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8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61600" y="6407944"/>
            <a:ext cx="1268096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3/15/2018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636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3/15/2018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27747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C6A6-87B3-41A2-A18F-7E4E7206EED7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7636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9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1444299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39EC-FA9C-4557-ADEF-16E6D24D8931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00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3DEE-D6A2-4108-BF0D-8CD761C1BB4E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7983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261600" y="6407944"/>
            <a:ext cx="1268096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3/15/2018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16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3/14/2018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56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F70F5D-DBD7-4E1C-AE9A-5E07E8AC14F9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100" y="6407949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937986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3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1E54-FDBA-45F8-91F6-5708D7EC203B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5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E3F2-AFAA-4D24-8B99-FEF50B4E69E7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3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3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9A2A93-CF92-4B7B-BCF1-09FEFD2E7F45}" type="datetime1">
              <a:rPr lang="en-US" smtClean="0"/>
              <a:pPr/>
              <a:t>7/18/2018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100" y="6407949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/>
              <a:t>US EPA OAQPS, Emission Inventory and Analysis Group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9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C894BD-DCE2-4A96-A9AF-225BBEAC2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8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Monthly Update on 2018-2019 WRAP Workplan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August 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___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Co-Chairs:  </a:t>
            </a:r>
          </a:p>
          <a:p>
            <a:r>
              <a:rPr lang="en-US" dirty="0" smtClean="0"/>
              <a:t>Call Schedule:  </a:t>
            </a:r>
          </a:p>
          <a:p>
            <a:r>
              <a:rPr lang="en-US" dirty="0" smtClean="0"/>
              <a:t>Website:  </a:t>
            </a:r>
          </a:p>
          <a:p>
            <a:r>
              <a:rPr lang="en-US" dirty="0" smtClean="0"/>
              <a:t>Current Tasks/Projects</a:t>
            </a:r>
          </a:p>
          <a:p>
            <a:pPr lvl="1"/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0781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Status Report for ___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current task/project – repeat for each task/project the Work Group is currently working on</a:t>
            </a:r>
          </a:p>
          <a:p>
            <a:pPr lvl="1"/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Coordination and Next </a:t>
            </a:r>
            <a:r>
              <a:rPr lang="en-US" dirty="0"/>
              <a:t>Steps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150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/>
              <a:t>Approach</a:t>
            </a:r>
          </a:p>
          <a:p>
            <a:pPr lvl="1"/>
            <a:r>
              <a:rPr lang="en-US" sz="1600" dirty="0"/>
              <a:t>States reviewed 2016 draft point inventory and submitted edits where available. Edits were minor and included a duplicated facility with minor emissions, some updates to NH3 values.</a:t>
            </a:r>
          </a:p>
          <a:p>
            <a:pPr lvl="1"/>
            <a:r>
              <a:rPr lang="en-US" sz="1600" dirty="0"/>
              <a:t>Reviewing projection methods. Plan to update CISWI units for the NSPS effective in 2018.</a:t>
            </a:r>
          </a:p>
          <a:p>
            <a:r>
              <a:rPr lang="en-US" sz="2000" b="1" dirty="0"/>
              <a:t>Status</a:t>
            </a:r>
          </a:p>
          <a:p>
            <a:pPr lvl="1"/>
            <a:r>
              <a:rPr lang="en-US" sz="1600" dirty="0"/>
              <a:t>Point inventory for 2016 has been finalized</a:t>
            </a:r>
          </a:p>
          <a:p>
            <a:pPr lvl="1"/>
            <a:r>
              <a:rPr lang="en-US" sz="1600" dirty="0"/>
              <a:t>Floor emissions for CISWI NSPS calculated, need to be adjusted to control factors for projection years</a:t>
            </a:r>
          </a:p>
          <a:p>
            <a:r>
              <a:rPr lang="en-US" sz="2000" b="1" dirty="0"/>
              <a:t>Milestones</a:t>
            </a:r>
          </a:p>
          <a:p>
            <a:pPr lvl="1"/>
            <a:r>
              <a:rPr lang="en-US" sz="1600" dirty="0"/>
              <a:t>Expected review date: Now-end of July (base year)</a:t>
            </a:r>
          </a:p>
          <a:p>
            <a:pPr lvl="1"/>
            <a:r>
              <a:rPr lang="en-US" sz="1600" dirty="0"/>
              <a:t>Expected release date: September 2018</a:t>
            </a:r>
          </a:p>
          <a:p>
            <a:pPr lvl="1"/>
            <a:r>
              <a:rPr lang="en-US" sz="1600" dirty="0"/>
              <a:t>Expected projection inventory date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894BD-DCE2-4A96-A9AF-225BBEAC2A40}" type="slidenum">
              <a:rPr lang="en-US">
                <a:solidFill>
                  <a:prstClr val="black"/>
                </a:solidFill>
                <a:latin typeface="Lucida Sans Unicode"/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 from: </a:t>
            </a:r>
            <a:r>
              <a:rPr lang="en-US" sz="3200" dirty="0" smtClean="0"/>
              <a:t>Non-EGU </a:t>
            </a:r>
            <a:r>
              <a:rPr lang="en-US" sz="3200" dirty="0"/>
              <a:t>Point </a:t>
            </a:r>
            <a:r>
              <a:rPr lang="en-US" sz="3200" dirty="0" smtClean="0"/>
              <a:t>Workgroup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347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Regional Haze Planning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Co-Chairs:  </a:t>
            </a:r>
          </a:p>
          <a:p>
            <a:r>
              <a:rPr lang="en-US" dirty="0"/>
              <a:t>Call Schedule:  </a:t>
            </a:r>
          </a:p>
          <a:p>
            <a:r>
              <a:rPr lang="en-US" dirty="0"/>
              <a:t>Website:  </a:t>
            </a:r>
          </a:p>
          <a:p>
            <a:r>
              <a:rPr lang="en-US" dirty="0"/>
              <a:t>Current </a:t>
            </a:r>
            <a:r>
              <a:rPr lang="en-US" dirty="0" smtClean="0"/>
              <a:t>Tasks/Projects</a:t>
            </a:r>
            <a:endParaRPr lang="en-US" dirty="0"/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163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Regional Haze Planning Work Group</a:t>
            </a:r>
            <a:br>
              <a:rPr lang="en-US" dirty="0" smtClean="0"/>
            </a:br>
            <a:r>
              <a:rPr lang="en-US" dirty="0" smtClean="0"/>
              <a:t>Subcommittees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47246"/>
              </p:ext>
            </p:extLst>
          </p:nvPr>
        </p:nvGraphicFramePr>
        <p:xfrm>
          <a:off x="838200" y="1690689"/>
          <a:ext cx="10401300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52464730"/>
                    </a:ext>
                  </a:extLst>
                </a:gridCol>
                <a:gridCol w="2228850">
                  <a:extLst>
                    <a:ext uri="{9D8B030D-6E8A-4147-A177-3AD203B41FA5}">
                      <a16:colId xmlns="" xmlns:a16="http://schemas.microsoft.com/office/drawing/2014/main" val="1634231316"/>
                    </a:ext>
                  </a:extLst>
                </a:gridCol>
                <a:gridCol w="1733551">
                  <a:extLst>
                    <a:ext uri="{9D8B030D-6E8A-4147-A177-3AD203B41FA5}">
                      <a16:colId xmlns="" xmlns:a16="http://schemas.microsoft.com/office/drawing/2014/main" val="671042873"/>
                    </a:ext>
                  </a:extLst>
                </a:gridCol>
                <a:gridCol w="3467099">
                  <a:extLst>
                    <a:ext uri="{9D8B030D-6E8A-4147-A177-3AD203B41FA5}">
                      <a16:colId xmlns="" xmlns:a16="http://schemas.microsoft.com/office/drawing/2014/main" val="1029092287"/>
                    </a:ext>
                  </a:extLst>
                </a:gridCol>
              </a:tblGrid>
              <a:tr h="379512">
                <a:tc>
                  <a:txBody>
                    <a:bodyPr/>
                    <a:lstStyle/>
                    <a:p>
                      <a:r>
                        <a:rPr lang="en-US" dirty="0" smtClean="0"/>
                        <a:t>RHPWG</a:t>
                      </a:r>
                      <a:r>
                        <a:rPr lang="en-US" baseline="0" dirty="0" smtClean="0"/>
                        <a:t> Subcommittees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 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9750984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5092646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8821756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4786123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372319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9226085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1907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8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Status Report for Regional Haze Planning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current task/project – repeat for each task/project the Work Group is currently working on</a:t>
            </a:r>
          </a:p>
          <a:p>
            <a:pPr lvl="1"/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Status (recent posting to webpage)</a:t>
            </a:r>
          </a:p>
          <a:p>
            <a:pPr lvl="1"/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Coordination and Next </a:t>
            </a:r>
            <a:r>
              <a:rPr lang="en-US" dirty="0"/>
              <a:t>Steps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422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Example:</a:t>
            </a:r>
            <a:r>
              <a:rPr lang="en-US" dirty="0" smtClean="0"/>
              <a:t> Status Report for Regional Haze Planning  Work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Monitoring Data </a:t>
            </a:r>
            <a:r>
              <a:rPr lang="en-US" dirty="0"/>
              <a:t>Analysis </a:t>
            </a:r>
            <a:r>
              <a:rPr lang="en-US" sz="2000" dirty="0" smtClean="0"/>
              <a:t>(Monitoring </a:t>
            </a:r>
            <a:r>
              <a:rPr lang="en-US" sz="2000" dirty="0"/>
              <a:t>Data and Guide Path </a:t>
            </a:r>
            <a:r>
              <a:rPr lang="en-US" sz="2000" dirty="0" smtClean="0"/>
              <a:t>Subcommittee)</a:t>
            </a:r>
          </a:p>
          <a:p>
            <a:pPr lvl="1"/>
            <a:r>
              <a:rPr lang="en-US" dirty="0" smtClean="0"/>
              <a:t>Approach</a:t>
            </a:r>
          </a:p>
          <a:p>
            <a:pPr lvl="2"/>
            <a:r>
              <a:rPr lang="en-US" dirty="0" smtClean="0"/>
              <a:t>Identified and evaluated the proposed EPA tracking metric and alternative extreme exception event (E3) threshold using spreadsheet and </a:t>
            </a:r>
            <a:r>
              <a:rPr lang="en-US" dirty="0"/>
              <a:t>R </a:t>
            </a:r>
            <a:r>
              <a:rPr lang="en-US" dirty="0" smtClean="0"/>
              <a:t>code analysis </a:t>
            </a:r>
          </a:p>
          <a:p>
            <a:pPr lvl="1"/>
            <a:r>
              <a:rPr lang="en-US" dirty="0" smtClean="0"/>
              <a:t>Status</a:t>
            </a:r>
          </a:p>
          <a:p>
            <a:pPr lvl="2"/>
            <a:r>
              <a:rPr lang="en-US" dirty="0" smtClean="0"/>
              <a:t>Identified 20 representative sites and prepared evaluation data for wider review</a:t>
            </a:r>
          </a:p>
          <a:p>
            <a:pPr lvl="2"/>
            <a:r>
              <a:rPr lang="en-US" dirty="0" smtClean="0"/>
              <a:t>Prepared draft list of alternative approaches to most-impaired days (MID) metric with pros and cons for each</a:t>
            </a:r>
          </a:p>
          <a:p>
            <a:pPr lvl="1"/>
            <a:r>
              <a:rPr lang="en-US" dirty="0" smtClean="0"/>
              <a:t>Milestones</a:t>
            </a:r>
          </a:p>
          <a:p>
            <a:pPr lvl="2"/>
            <a:r>
              <a:rPr lang="en-US" dirty="0"/>
              <a:t>Preparing documentation of the analytical approaches </a:t>
            </a:r>
            <a:r>
              <a:rPr lang="en-US" dirty="0" smtClean="0"/>
              <a:t>evaluated</a:t>
            </a:r>
          </a:p>
          <a:p>
            <a:pPr lvl="1"/>
            <a:r>
              <a:rPr lang="en-US" dirty="0" smtClean="0"/>
              <a:t>Coordination and Next </a:t>
            </a:r>
            <a:r>
              <a:rPr lang="en-US" dirty="0"/>
              <a:t>Steps </a:t>
            </a:r>
            <a:endParaRPr lang="en-US" dirty="0" smtClean="0"/>
          </a:p>
          <a:p>
            <a:pPr lvl="2"/>
            <a:r>
              <a:rPr lang="en-US" dirty="0" smtClean="0"/>
              <a:t>Draft report </a:t>
            </a:r>
          </a:p>
          <a:p>
            <a:pPr lvl="2"/>
            <a:r>
              <a:rPr lang="en-US" dirty="0" smtClean="0"/>
              <a:t>Request review and feedback from a wider audience of the RHPWG</a:t>
            </a:r>
          </a:p>
        </p:txBody>
      </p:sp>
    </p:spTree>
    <p:extLst>
      <p:ext uri="{BB962C8B-B14F-4D97-AF65-F5344CB8AC3E}">
        <p14:creationId xmlns:p14="http://schemas.microsoft.com/office/powerpoint/2010/main" val="336716091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315</Words>
  <Application>Microsoft Office PowerPoint</Application>
  <PresentationFormat>Custom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Concourse</vt:lpstr>
      <vt:lpstr>Monthly Update on 2018-2019 WRAP Workplan</vt:lpstr>
      <vt:lpstr>___ Work Group</vt:lpstr>
      <vt:lpstr>Status Report for ___ Work Group</vt:lpstr>
      <vt:lpstr>Example from: Non-EGU Point Workgroup</vt:lpstr>
      <vt:lpstr>Regional Haze Planning Work Group</vt:lpstr>
      <vt:lpstr>Regional Haze Planning Work Group Subcommittees</vt:lpstr>
      <vt:lpstr>Status Report for Regional Haze Planning Work Group</vt:lpstr>
      <vt:lpstr>Example: Status Report for Regional Haze Planning  Work Group</vt:lpstr>
    </vt:vector>
  </TitlesOfParts>
  <Company>Nevada Division of Environmental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default</cp:lastModifiedBy>
  <cp:revision>26</cp:revision>
  <dcterms:created xsi:type="dcterms:W3CDTF">2018-06-28T00:25:46Z</dcterms:created>
  <dcterms:modified xsi:type="dcterms:W3CDTF">2018-07-18T22:30:55Z</dcterms:modified>
</cp:coreProperties>
</file>